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58" r:id="rId4"/>
    <p:sldId id="257" r:id="rId5"/>
    <p:sldId id="259" r:id="rId6"/>
    <p:sldId id="260" r:id="rId7"/>
    <p:sldId id="262" r:id="rId8"/>
    <p:sldId id="261" r:id="rId9"/>
    <p:sldId id="263" r:id="rId10"/>
    <p:sldId id="277" r:id="rId11"/>
    <p:sldId id="264" r:id="rId12"/>
    <p:sldId id="278" r:id="rId13"/>
    <p:sldId id="265" r:id="rId14"/>
    <p:sldId id="266" r:id="rId15"/>
    <p:sldId id="267" r:id="rId16"/>
    <p:sldId id="270" r:id="rId17"/>
    <p:sldId id="271" r:id="rId18"/>
    <p:sldId id="272" r:id="rId19"/>
    <p:sldId id="275" r:id="rId20"/>
    <p:sldId id="273" r:id="rId21"/>
    <p:sldId id="268" r:id="rId22"/>
    <p:sldId id="269" r:id="rId23"/>
    <p:sldId id="279" r:id="rId24"/>
    <p:sldId id="276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05AB9-48EB-4926-B46C-C5C0CD905CB9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DAE1-0857-4196-81D7-A969880E13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306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E8CF-7097-41E3-9711-72FF8AF1B79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90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6DF0-1FCC-4A93-A235-E54D3E9C666D}" type="datetimeFigureOut">
              <a:rPr lang="nl-NL" smtClean="0"/>
              <a:pPr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0A86C-A94B-449D-B3CB-4B8865F79C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b/EiserneVorhang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e/e2/Harry_S_Truman,_bw_half-length_photo_portrait,_facing_front,_1945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schiedenis24.nl/speler.program.10077406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upload.wikimedia.org/wikipedia/commons/5/53/Marshall_Plan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b/b3/Marshall_Plan_poster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nl.wikipedia.org/wiki/Bestand:George_Catlett_Marshall,_general_of_the_US_army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chiedenis24.nl/andere-tijden/afleveringen/2010-2011/Altijd-paraat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os.nl/artikel/2041839-koenders-navo-oefening-waarschuwing-voor-poetin.html" TargetMode="External"/><Relationship Id="rId2" Type="http://schemas.openxmlformats.org/officeDocument/2006/relationships/hyperlink" Target="http://www.nrc.nl/nieuws/2015/06/16/rusland-koopt-meer-dan-veertig-langeafstandsrakette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het-einde-van-de-tweede-wereldoorlog-duitsland-wordt-verslagen/#q=berlij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c/c2/Jalta-confer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c/c2/Jalta-confer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histoclips-berlijn-en-de-koude-oorlog/#q=berlijn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9/9a/Potsdam_conference_1945-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2/2a/Attlee,_Truman_and_Stalin_at_Potsdam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eleblik.nl/media/108641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13</a:t>
            </a:r>
            <a:br>
              <a:rPr lang="nl-NL" dirty="0" smtClean="0"/>
            </a:br>
            <a:r>
              <a:rPr lang="nl-NL" dirty="0" smtClean="0"/>
              <a:t>De wereld na 1945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1</a:t>
            </a:r>
          </a:p>
          <a:p>
            <a:r>
              <a:rPr lang="nl-NL" dirty="0" smtClean="0"/>
              <a:t>Oost en West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Het ‘IJzeren gordijn’</a:t>
            </a:r>
            <a:endParaRPr lang="nl-NL" b="1" dirty="0"/>
          </a:p>
        </p:txBody>
      </p:sp>
      <p:pic>
        <p:nvPicPr>
          <p:cNvPr id="15362" name="Picture 2" descr="http://www.toonpool.com/user/3072/files/churchill_376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219450" cy="4762500"/>
          </a:xfrm>
          <a:prstGeom prst="rect">
            <a:avLst/>
          </a:prstGeom>
          <a:noFill/>
        </p:spPr>
      </p:pic>
      <p:sp>
        <p:nvSpPr>
          <p:cNvPr id="5" name="Gekromd lint omhoog 4"/>
          <p:cNvSpPr/>
          <p:nvPr/>
        </p:nvSpPr>
        <p:spPr>
          <a:xfrm>
            <a:off x="3995936" y="5517232"/>
            <a:ext cx="4680520" cy="111899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Winston </a:t>
            </a:r>
            <a:r>
              <a:rPr lang="nl-NL" dirty="0" err="1" smtClean="0"/>
              <a:t>Churchill</a:t>
            </a:r>
            <a:r>
              <a:rPr lang="nl-NL" dirty="0" smtClean="0"/>
              <a:t>, GB</a:t>
            </a:r>
            <a:endParaRPr lang="nl-NL" dirty="0"/>
          </a:p>
        </p:txBody>
      </p:sp>
      <p:sp>
        <p:nvSpPr>
          <p:cNvPr id="6" name="Ovale toelichting 5"/>
          <p:cNvSpPr/>
          <p:nvPr/>
        </p:nvSpPr>
        <p:spPr>
          <a:xfrm>
            <a:off x="611560" y="1844824"/>
            <a:ext cx="3456384" cy="3240360"/>
          </a:xfrm>
          <a:prstGeom prst="wedgeEllipseCallout">
            <a:avLst>
              <a:gd name="adj1" fmla="val 104438"/>
              <a:gd name="adj2" fmla="val -12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1946,</a:t>
            </a:r>
          </a:p>
          <a:p>
            <a:pPr algn="ctr"/>
            <a:endParaRPr lang="nl-NL" dirty="0"/>
          </a:p>
          <a:p>
            <a:pPr algn="ctr"/>
            <a:r>
              <a:rPr lang="nl-NL" dirty="0" smtClean="0"/>
              <a:t>Er is in Europa een IJzeren Gordijn  neergedaald, dat  </a:t>
            </a:r>
            <a:r>
              <a:rPr lang="nl-NL" dirty="0" err="1" smtClean="0"/>
              <a:t>Oost-Europa</a:t>
            </a:r>
            <a:r>
              <a:rPr lang="nl-NL" dirty="0" smtClean="0"/>
              <a:t> van West-Europa afscheidt.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Gevolgen</a:t>
            </a:r>
            <a:endParaRPr lang="nl-NL" b="1" u="sng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Sovjet Unie</a:t>
            </a:r>
          </a:p>
          <a:p>
            <a:pPr>
              <a:buFontTx/>
              <a:buChar char="-"/>
            </a:pPr>
            <a:r>
              <a:rPr lang="nl-NL" dirty="0" smtClean="0"/>
              <a:t>Ontmantelde fabrieken in veroverde gebieden</a:t>
            </a:r>
          </a:p>
          <a:p>
            <a:pPr>
              <a:buFontTx/>
              <a:buChar char="-"/>
            </a:pPr>
            <a:r>
              <a:rPr lang="nl-NL" dirty="0" smtClean="0"/>
              <a:t>Zorgen voor bevriende (communistische) regeringen in veroverde gebieden (= Oostblok) =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b="1" dirty="0" smtClean="0"/>
              <a:t>satellietstaten &amp; bufferzone</a:t>
            </a:r>
          </a:p>
          <a:p>
            <a:pPr>
              <a:buFontTx/>
              <a:buChar char="-"/>
            </a:pPr>
            <a:endParaRPr lang="nl-NL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7880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Verenigde Staten + GB en FR</a:t>
            </a:r>
          </a:p>
          <a:p>
            <a:pPr>
              <a:buFontTx/>
              <a:buChar char="-"/>
            </a:pPr>
            <a:r>
              <a:rPr lang="nl-NL" dirty="0" smtClean="0"/>
              <a:t>1947 = alle bezettingszones werden samengevoegd tot één zone.</a:t>
            </a:r>
          </a:p>
          <a:p>
            <a:pPr>
              <a:buFontTx/>
              <a:buChar char="-"/>
            </a:pPr>
            <a:r>
              <a:rPr lang="nl-NL" b="1" dirty="0" err="1" smtClean="0"/>
              <a:t>Trumandoctrine</a:t>
            </a:r>
            <a:r>
              <a:rPr lang="nl-NL" b="1" dirty="0" smtClean="0"/>
              <a:t> </a:t>
            </a:r>
            <a:r>
              <a:rPr lang="nl-NL" dirty="0" smtClean="0"/>
              <a:t>/ leer = </a:t>
            </a:r>
            <a:r>
              <a:rPr lang="nl-NL" b="1" dirty="0" err="1" smtClean="0"/>
              <a:t>containmentpolitiek</a:t>
            </a:r>
            <a:r>
              <a:rPr lang="nl-NL" dirty="0" smtClean="0"/>
              <a:t> = het indammen (terugdringen/tegenhouden) van het communisme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Het IJzeren Gordijn: de scheiding</a:t>
            </a:r>
            <a:endParaRPr lang="nl-NL" b="1" u="sng" dirty="0"/>
          </a:p>
        </p:txBody>
      </p:sp>
      <p:pic>
        <p:nvPicPr>
          <p:cNvPr id="16386" name="Picture 2" descr="File:EiserneVorhan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5472608" cy="5564917"/>
          </a:xfrm>
          <a:prstGeom prst="rect">
            <a:avLst/>
          </a:prstGeom>
          <a:noFill/>
        </p:spPr>
      </p:pic>
      <p:sp>
        <p:nvSpPr>
          <p:cNvPr id="4" name="Ovaal 3"/>
          <p:cNvSpPr/>
          <p:nvPr/>
        </p:nvSpPr>
        <p:spPr>
          <a:xfrm>
            <a:off x="6119664" y="2132856"/>
            <a:ext cx="3024336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‘lichtblauwe / roze landen’ zijn ‘neutrale’ landen, donkerblauw hoort bij de NAVO, rood hoort bij het Warschaupact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(USSR) Satellietstaten &amp; bufferzone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smtClean="0"/>
              <a:t>	1.</a:t>
            </a:r>
          </a:p>
          <a:p>
            <a:pPr>
              <a:buNone/>
            </a:pPr>
            <a:r>
              <a:rPr lang="nl-NL" dirty="0" smtClean="0"/>
              <a:t>	Een </a:t>
            </a:r>
            <a:r>
              <a:rPr lang="nl-NL" b="1" u="sng" dirty="0" smtClean="0"/>
              <a:t>satellietstaat</a:t>
            </a:r>
            <a:r>
              <a:rPr lang="nl-NL" dirty="0" smtClean="0"/>
              <a:t> is een staat dat FORMEEL onafhankelijk is maar in feite wordt gedomineerd door een ander land. </a:t>
            </a:r>
          </a:p>
          <a:p>
            <a:pPr>
              <a:buNone/>
            </a:pPr>
            <a:r>
              <a:rPr lang="nl-NL" dirty="0" smtClean="0"/>
              <a:t>	2.	</a:t>
            </a:r>
          </a:p>
          <a:p>
            <a:pPr>
              <a:buNone/>
            </a:pPr>
            <a:r>
              <a:rPr lang="nl-NL" dirty="0" smtClean="0"/>
              <a:t>	Een </a:t>
            </a:r>
            <a:r>
              <a:rPr lang="nl-NL" b="1" u="sng" dirty="0" smtClean="0"/>
              <a:t>bufferzone</a:t>
            </a:r>
            <a:r>
              <a:rPr lang="nl-NL" dirty="0" smtClean="0"/>
              <a:t> is een gebied (of landen) die twee andere gebieden (of landen) van elkaar gescheiden houden. </a:t>
            </a:r>
            <a:endParaRPr lang="nl-NL" dirty="0"/>
          </a:p>
        </p:txBody>
      </p:sp>
      <p:pic>
        <p:nvPicPr>
          <p:cNvPr id="2050" name="Picture 2" descr="http://www.webklik.nl/user_files/2011_01/202868/Oostb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4189693" cy="3172198"/>
          </a:xfrm>
          <a:prstGeom prst="rect">
            <a:avLst/>
          </a:prstGeom>
          <a:noFill/>
        </p:spPr>
      </p:pic>
      <p:sp>
        <p:nvSpPr>
          <p:cNvPr id="6" name="Rechthoekige toelichting 5"/>
          <p:cNvSpPr/>
          <p:nvPr/>
        </p:nvSpPr>
        <p:spPr>
          <a:xfrm>
            <a:off x="4355976" y="5445224"/>
            <a:ext cx="2952328" cy="1116704"/>
          </a:xfrm>
          <a:prstGeom prst="wedgeRectCallout">
            <a:avLst>
              <a:gd name="adj1" fmla="val 46273"/>
              <a:gd name="adj2" fmla="val -132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Het </a:t>
            </a:r>
            <a:r>
              <a:rPr lang="nl-NL" b="1" u="sng" dirty="0" smtClean="0"/>
              <a:t>Oostblok</a:t>
            </a:r>
            <a:r>
              <a:rPr lang="nl-NL" dirty="0" smtClean="0"/>
              <a:t>, de landen zijn satellietstaten </a:t>
            </a:r>
            <a:r>
              <a:rPr lang="nl-NL" dirty="0" err="1" smtClean="0"/>
              <a:t>én</a:t>
            </a:r>
            <a:r>
              <a:rPr lang="nl-NL" dirty="0" smtClean="0"/>
              <a:t> vormen samen de bufferzone voor de USSR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(VS) </a:t>
            </a:r>
            <a:r>
              <a:rPr lang="nl-NL" b="1" u="sng" dirty="0" err="1" smtClean="0"/>
              <a:t>Trumandoctrine</a:t>
            </a:r>
            <a:r>
              <a:rPr lang="nl-NL" b="1" u="sng" dirty="0" smtClean="0"/>
              <a:t>/leer</a:t>
            </a:r>
            <a:endParaRPr lang="nl-NL" b="1" u="sng" dirty="0"/>
          </a:p>
        </p:txBody>
      </p:sp>
      <p:sp>
        <p:nvSpPr>
          <p:cNvPr id="6" name="Rechthoek 5"/>
          <p:cNvSpPr/>
          <p:nvPr/>
        </p:nvSpPr>
        <p:spPr>
          <a:xfrm>
            <a:off x="3995936" y="321297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/>
              <a:t>President Harry S. </a:t>
            </a:r>
            <a:r>
              <a:rPr lang="nl-NL" sz="2000" dirty="0" err="1" smtClean="0"/>
              <a:t>Truman</a:t>
            </a:r>
            <a:r>
              <a:rPr lang="nl-NL" sz="2000" dirty="0" smtClean="0"/>
              <a:t> hield op 12 </a:t>
            </a:r>
            <a:r>
              <a:rPr lang="nl-NL" sz="2000" b="1" u="sng" dirty="0" smtClean="0"/>
              <a:t>maart 1947 </a:t>
            </a:r>
            <a:r>
              <a:rPr lang="nl-NL" sz="2000" dirty="0" smtClean="0"/>
              <a:t>in het </a:t>
            </a:r>
            <a:r>
              <a:rPr lang="nl-NL" sz="2000" b="1" u="sng" dirty="0" smtClean="0"/>
              <a:t>Amerikaans Congres </a:t>
            </a:r>
            <a:r>
              <a:rPr lang="nl-NL" sz="2000" dirty="0" smtClean="0"/>
              <a:t>een historische rede (toespraak) waarin hij hulp beloofde aan alle landen die zich door de c</a:t>
            </a:r>
            <a:r>
              <a:rPr lang="nl-NL" sz="2000" i="1" dirty="0" smtClean="0"/>
              <a:t>ommunistische</a:t>
            </a:r>
            <a:r>
              <a:rPr lang="nl-NL" sz="2000" dirty="0" smtClean="0"/>
              <a:t> </a:t>
            </a:r>
            <a:r>
              <a:rPr lang="nl-NL" sz="2000" i="1" dirty="0" smtClean="0"/>
              <a:t>expansie </a:t>
            </a:r>
            <a:r>
              <a:rPr lang="nl-NL" sz="2000" dirty="0" smtClean="0"/>
              <a:t>bedreigd voelden. Deze rede wordt wel beschouwd als het begin van de Koude Oorlog. </a:t>
            </a:r>
            <a:r>
              <a:rPr lang="nl-NL" sz="2000" i="1" u="sng" dirty="0" smtClean="0"/>
              <a:t>Landen die voorheen als bondgenoten tegen nazi-Duitsland streden kwamen nu tegenover elkaar te staan.</a:t>
            </a:r>
            <a:endParaRPr lang="nl-NL" sz="2000" i="1" u="sng" dirty="0"/>
          </a:p>
        </p:txBody>
      </p:sp>
      <p:pic>
        <p:nvPicPr>
          <p:cNvPr id="1026" name="Picture 2" descr="File:Harry S Truman, bw half-length photo portrait, facing front, 194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2880320" cy="3585461"/>
          </a:xfrm>
          <a:prstGeom prst="rect">
            <a:avLst/>
          </a:prstGeom>
          <a:noFill/>
        </p:spPr>
      </p:pic>
      <p:sp>
        <p:nvSpPr>
          <p:cNvPr id="8" name="Ovale toelichting 7"/>
          <p:cNvSpPr/>
          <p:nvPr/>
        </p:nvSpPr>
        <p:spPr>
          <a:xfrm>
            <a:off x="3635896" y="1412776"/>
            <a:ext cx="3816424" cy="1512168"/>
          </a:xfrm>
          <a:prstGeom prst="wedgeEllipseCallout">
            <a:avLst>
              <a:gd name="adj1" fmla="val -70464"/>
              <a:gd name="adj2" fmla="val 83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Voortaan zijn er twee werelden: de ‘vrije wereld’ en de ‘communistische’ wereld.</a:t>
            </a:r>
            <a:endParaRPr lang="nl-NL" dirty="0"/>
          </a:p>
        </p:txBody>
      </p:sp>
      <p:sp>
        <p:nvSpPr>
          <p:cNvPr id="7" name="Linkeraccolade 6"/>
          <p:cNvSpPr/>
          <p:nvPr/>
        </p:nvSpPr>
        <p:spPr>
          <a:xfrm>
            <a:off x="3635896" y="5445224"/>
            <a:ext cx="360040" cy="936104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Gevolgen van de </a:t>
            </a:r>
            <a:r>
              <a:rPr lang="nl-NL" b="1" u="sng" dirty="0" err="1" smtClean="0"/>
              <a:t>Trumanleer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Ontstaan van het </a:t>
            </a:r>
            <a:r>
              <a:rPr lang="nl-NL" b="1" dirty="0" smtClean="0">
                <a:solidFill>
                  <a:srgbClr val="FF0000"/>
                </a:solidFill>
              </a:rPr>
              <a:t>Marshallplan</a:t>
            </a:r>
            <a:r>
              <a:rPr lang="nl-NL" dirty="0" smtClean="0"/>
              <a:t> (1947)</a:t>
            </a:r>
          </a:p>
          <a:p>
            <a:pPr lvl="1">
              <a:buFontTx/>
              <a:buChar char="-"/>
            </a:pPr>
            <a:r>
              <a:rPr lang="nl-NL" dirty="0" smtClean="0"/>
              <a:t>Economische hulp aan Europese landen die geleden hebben in WOII. </a:t>
            </a:r>
          </a:p>
          <a:p>
            <a:pPr>
              <a:buFontTx/>
              <a:buChar char="-"/>
            </a:pPr>
            <a:r>
              <a:rPr lang="nl-NL" dirty="0" smtClean="0"/>
              <a:t>Europese Samenwerking</a:t>
            </a:r>
          </a:p>
          <a:p>
            <a:pPr lvl="1">
              <a:buFontTx/>
              <a:buChar char="-"/>
            </a:pPr>
            <a:r>
              <a:rPr lang="nl-NL" dirty="0" smtClean="0"/>
              <a:t>Samenwerken op o.a. politiek en economisch gebied = </a:t>
            </a:r>
            <a:r>
              <a:rPr lang="nl-NL" b="1" dirty="0" smtClean="0">
                <a:solidFill>
                  <a:srgbClr val="FF0000"/>
                </a:solidFill>
              </a:rPr>
              <a:t>EGKS</a:t>
            </a:r>
            <a:r>
              <a:rPr lang="nl-NL" dirty="0" smtClean="0"/>
              <a:t> (1951)</a:t>
            </a:r>
          </a:p>
          <a:p>
            <a:pPr lvl="1"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err="1" smtClean="0"/>
              <a:t>Trumanleer</a:t>
            </a:r>
            <a:r>
              <a:rPr lang="nl-NL" b="1" u="sng" dirty="0" smtClean="0"/>
              <a:t>: splitsing is een feit!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	</a:t>
            </a:r>
            <a:r>
              <a:rPr lang="nl-NL" i="1" dirty="0" smtClean="0"/>
              <a:t>Daarna werd Stalin nog kwader door de volgende acties:</a:t>
            </a:r>
          </a:p>
          <a:p>
            <a:pPr>
              <a:buNone/>
            </a:pPr>
            <a:r>
              <a:rPr lang="nl-NL" b="1" dirty="0" smtClean="0">
                <a:solidFill>
                  <a:srgbClr val="FF0000"/>
                </a:solidFill>
              </a:rPr>
              <a:t>1947</a:t>
            </a:r>
            <a:r>
              <a:rPr lang="nl-NL" dirty="0" smtClean="0"/>
              <a:t>: alle drie de bezettingszone (FR, GB, VS) werden samengevoegd tot één zone.</a:t>
            </a:r>
          </a:p>
          <a:p>
            <a:pPr>
              <a:buNone/>
            </a:pPr>
            <a:r>
              <a:rPr lang="nl-NL" b="1" dirty="0" smtClean="0">
                <a:solidFill>
                  <a:srgbClr val="FF0000"/>
                </a:solidFill>
              </a:rPr>
              <a:t>1948</a:t>
            </a:r>
            <a:r>
              <a:rPr lang="nl-NL" dirty="0" smtClean="0"/>
              <a:t>: Er werd in de westerse bezettingszone een nieuwe munt ingevoerd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Nieuwe munt: geen eten!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err="1" smtClean="0">
                <a:solidFill>
                  <a:srgbClr val="FF0000"/>
                </a:solidFill>
              </a:rPr>
              <a:t>Stalin’s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reactie op de muntinvoer (</a:t>
            </a:r>
            <a:r>
              <a:rPr lang="nl-NL" dirty="0" err="1" smtClean="0"/>
              <a:t>D-Mark</a:t>
            </a:r>
            <a:r>
              <a:rPr lang="nl-NL" dirty="0" smtClean="0"/>
              <a:t>):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Isolatie van de westerse bezettingszone in Berlijn = de </a:t>
            </a:r>
            <a:r>
              <a:rPr lang="nl-NL" b="1" u="sng" dirty="0" smtClean="0"/>
              <a:t>‘Berlijnse Blokkade’. </a:t>
            </a:r>
          </a:p>
          <a:p>
            <a:pPr>
              <a:buNone/>
            </a:pPr>
            <a:endParaRPr lang="nl-NL" b="1" u="sng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Amerikaanse</a:t>
            </a:r>
            <a:r>
              <a:rPr lang="nl-NL" dirty="0" smtClean="0"/>
              <a:t> reactie op de Berlijnse Blokkade: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Luchtbrug: voedseltoevoer vanuit de lucht. 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De Berlijnse blokkade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578" name="Picture 2" descr="http://www.webklik.nl/user_files/2011_01/202868/kaartduitsland-berli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64318"/>
            <a:ext cx="3744416" cy="4376920"/>
          </a:xfrm>
          <a:prstGeom prst="rect">
            <a:avLst/>
          </a:prstGeom>
          <a:noFill/>
        </p:spPr>
      </p:pic>
      <p:pic>
        <p:nvPicPr>
          <p:cNvPr id="24580" name="Picture 4" descr="http://www.webklik.nl/user_files/2011_01/202868/berlijn20luchtb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3801323" cy="451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 dirty="0" smtClean="0"/>
              <a:t>Spotprenten over de Berlijnse blokkade: wat is de visie van de maker?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Stalin and Ber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024336" cy="4928145"/>
          </a:xfrm>
          <a:prstGeom prst="rect">
            <a:avLst/>
          </a:prstGeom>
          <a:noFill/>
        </p:spPr>
      </p:pic>
      <p:pic>
        <p:nvPicPr>
          <p:cNvPr id="1028" name="Picture 4" descr="http://www.johndclare.net/images/cold_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3600400" cy="4921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verdeling van de wereld in twee ideologische blokken in de greep van een wapenwedloop en de daaruit voortvloeiende dreiging van een atoomoorlog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Berlijnse Blokkade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Winnaar?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De </a:t>
            </a:r>
            <a:r>
              <a:rPr lang="nl-NL" b="1" u="sng" dirty="0" smtClean="0"/>
              <a:t>Verenigde Staten</a:t>
            </a:r>
            <a:r>
              <a:rPr lang="nl-NL" dirty="0" smtClean="0"/>
              <a:t>,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i="1" dirty="0" smtClean="0"/>
              <a:t>want in 1949 hief Stalin de blokkade op. West-Berlijn bleef in kapitalistische handen. 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2"/>
              </a:rPr>
              <a:t>http://www.geschiedenis24.nl/speler.program.10077406.html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Marshallplan</a:t>
            </a:r>
            <a:endParaRPr lang="nl-NL" b="1" u="sng" dirty="0"/>
          </a:p>
        </p:txBody>
      </p:sp>
      <p:pic>
        <p:nvPicPr>
          <p:cNvPr id="4" name="Picture 7" descr="Bestand:Marshall Pla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5580063" cy="5497513"/>
          </a:xfrm>
          <a:prstGeom prst="rect">
            <a:avLst/>
          </a:prstGeom>
          <a:noFill/>
        </p:spPr>
      </p:pic>
      <p:pic>
        <p:nvPicPr>
          <p:cNvPr id="5" name="Picture 11" descr="180px-George_Catlett_Marshall%2C_general_of_the_US_army">
            <a:hlinkClick r:id="rId4" tooltip="George Catlett Marshall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268760"/>
            <a:ext cx="3168352" cy="3626003"/>
          </a:xfrm>
          <a:prstGeom prst="rect">
            <a:avLst/>
          </a:prstGeom>
          <a:noFill/>
        </p:spPr>
      </p:pic>
      <p:sp>
        <p:nvSpPr>
          <p:cNvPr id="6" name="Gekromd lint omhoog 5"/>
          <p:cNvSpPr/>
          <p:nvPr/>
        </p:nvSpPr>
        <p:spPr>
          <a:xfrm>
            <a:off x="2195736" y="4653136"/>
            <a:ext cx="5040560" cy="126300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George C. </a:t>
            </a:r>
            <a:r>
              <a:rPr lang="nl-NL" dirty="0" err="1" smtClean="0"/>
              <a:t>Marshall</a:t>
            </a:r>
            <a:endParaRPr lang="nl-NL" dirty="0" smtClean="0"/>
          </a:p>
          <a:p>
            <a:pPr algn="ctr"/>
            <a:r>
              <a:rPr lang="nl-NL" dirty="0" smtClean="0"/>
              <a:t>Minister van Buitenlandse zaken VS</a:t>
            </a:r>
            <a:endParaRPr lang="nl-NL" dirty="0"/>
          </a:p>
        </p:txBody>
      </p:sp>
      <p:pic>
        <p:nvPicPr>
          <p:cNvPr id="7" name="Picture 9" descr="Bestand:Marshall Plan pos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4752528" cy="6542776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4932040" y="188640"/>
            <a:ext cx="3816424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‘Wat voor weer het ook is, we zullen samen verder moeten gaan.’</a:t>
            </a:r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Ook Nederland kreeg Marshallhulp en werd daarmee een bondgenoot van de Verenigde staten.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b="1" u="sng" dirty="0" smtClean="0"/>
              <a:t>NAVO</a:t>
            </a:r>
            <a:r>
              <a:rPr lang="nl-NL" dirty="0" smtClean="0"/>
              <a:t> (Noord-Atlantische </a:t>
            </a:r>
            <a:r>
              <a:rPr lang="nl-NL" dirty="0" err="1" smtClean="0"/>
              <a:t>Verdrags</a:t>
            </a:r>
            <a:r>
              <a:rPr lang="nl-NL" dirty="0" smtClean="0"/>
              <a:t> Organisatie)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Eng: </a:t>
            </a:r>
            <a:r>
              <a:rPr lang="nl-NL" i="1" dirty="0" smtClean="0"/>
              <a:t>The </a:t>
            </a:r>
            <a:r>
              <a:rPr lang="nl-NL" i="1" dirty="0" err="1" smtClean="0"/>
              <a:t>North</a:t>
            </a:r>
            <a:r>
              <a:rPr lang="nl-NL" i="1" dirty="0" smtClean="0"/>
              <a:t> </a:t>
            </a:r>
            <a:r>
              <a:rPr lang="nl-NL" i="1" dirty="0" err="1" smtClean="0"/>
              <a:t>Atlantic</a:t>
            </a:r>
            <a:r>
              <a:rPr lang="nl-NL" i="1" dirty="0" smtClean="0"/>
              <a:t> </a:t>
            </a:r>
            <a:r>
              <a:rPr lang="nl-NL" i="1" dirty="0" err="1" smtClean="0"/>
              <a:t>Treaty</a:t>
            </a:r>
            <a:r>
              <a:rPr lang="nl-NL" i="1" dirty="0" smtClean="0"/>
              <a:t> </a:t>
            </a:r>
            <a:r>
              <a:rPr lang="nl-NL" i="1" dirty="0" err="1" smtClean="0"/>
              <a:t>Organisation</a:t>
            </a:r>
            <a:endParaRPr lang="nl-NL" i="1" dirty="0" smtClean="0"/>
          </a:p>
          <a:p>
            <a:pPr>
              <a:buNone/>
            </a:pPr>
            <a:r>
              <a:rPr lang="nl-NL" i="1" dirty="0" smtClean="0"/>
              <a:t>	</a:t>
            </a:r>
            <a:r>
              <a:rPr lang="nl-NL" sz="2400" i="1" dirty="0" smtClean="0"/>
              <a:t>Militair bondgenootschap van westerse landen. Gericht </a:t>
            </a:r>
            <a:r>
              <a:rPr lang="nl-NL" sz="2400" i="1" u="sng" dirty="0" smtClean="0"/>
              <a:t>tegen het </a:t>
            </a:r>
            <a:r>
              <a:rPr lang="nl-NL" sz="2400" i="1" u="sng" dirty="0" err="1" smtClean="0"/>
              <a:t>oostblok</a:t>
            </a:r>
            <a:r>
              <a:rPr lang="nl-NL" sz="2400" i="1" u="sng" dirty="0" smtClean="0"/>
              <a:t> en de </a:t>
            </a:r>
            <a:r>
              <a:rPr lang="nl-NL" sz="2400" i="1" u="sng" dirty="0" err="1" smtClean="0"/>
              <a:t>Sovjetunie</a:t>
            </a:r>
            <a:r>
              <a:rPr lang="nl-NL" sz="2400" i="1" smtClean="0"/>
              <a:t>. </a:t>
            </a:r>
            <a:r>
              <a:rPr lang="nl-NL" sz="2400" i="1" dirty="0" smtClean="0"/>
              <a:t>Na de Koude Oorlog ook actief in andere conflicten.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Picture 7" descr="800px-NATO_1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33400"/>
            <a:ext cx="6541145" cy="3024600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 smtClean="0">
                <a:hlinkClick r:id="rId3"/>
              </a:rPr>
              <a:t>http://www.geschiedenis24.nl/</a:t>
            </a:r>
            <a:r>
              <a:rPr lang="nl-NL" sz="800" dirty="0" err="1" smtClean="0">
                <a:hlinkClick r:id="rId3"/>
              </a:rPr>
              <a:t>andere-tijden</a:t>
            </a:r>
            <a:r>
              <a:rPr lang="nl-NL" sz="800" dirty="0" smtClean="0">
                <a:hlinkClick r:id="rId3"/>
              </a:rPr>
              <a:t>/afleveringen/2010-2011/</a:t>
            </a:r>
            <a:r>
              <a:rPr lang="nl-NL" sz="800" dirty="0" err="1" smtClean="0">
                <a:hlinkClick r:id="rId3"/>
              </a:rPr>
              <a:t>Altijd-paraat.html</a:t>
            </a:r>
            <a:endParaRPr lang="nl-N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En Duitsland? 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Duitsland is sinds 1949 officieel opgedeeld in twee aparte staten: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West Duitsland: BRD (</a:t>
            </a:r>
            <a:r>
              <a:rPr lang="nl-NL" dirty="0" err="1" smtClean="0"/>
              <a:t>Bundes</a:t>
            </a:r>
            <a:r>
              <a:rPr lang="nl-NL" dirty="0" smtClean="0"/>
              <a:t> </a:t>
            </a:r>
            <a:r>
              <a:rPr lang="nl-NL" dirty="0" err="1" smtClean="0"/>
              <a:t>Republik</a:t>
            </a:r>
            <a:r>
              <a:rPr lang="nl-NL" dirty="0" smtClean="0"/>
              <a:t> </a:t>
            </a:r>
            <a:r>
              <a:rPr lang="nl-NL" dirty="0" err="1" smtClean="0"/>
              <a:t>Deutschland</a:t>
            </a:r>
            <a:r>
              <a:rPr lang="nl-NL" dirty="0" smtClean="0"/>
              <a:t>)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Oost Duitsland: DDR (Deutsche </a:t>
            </a:r>
            <a:r>
              <a:rPr lang="nl-NL" dirty="0" err="1" smtClean="0"/>
              <a:t>Demokratische</a:t>
            </a:r>
            <a:r>
              <a:rPr lang="nl-NL" dirty="0" smtClean="0"/>
              <a:t> </a:t>
            </a:r>
            <a:r>
              <a:rPr lang="nl-NL" dirty="0" err="1" smtClean="0"/>
              <a:t>Republik</a:t>
            </a:r>
            <a:r>
              <a:rPr lang="nl-NL" dirty="0" smtClean="0"/>
              <a:t>) </a:t>
            </a:r>
            <a:endParaRPr lang="nl-NL" dirty="0"/>
          </a:p>
        </p:txBody>
      </p:sp>
      <p:pic>
        <p:nvPicPr>
          <p:cNvPr id="19458" name="Picture 2" descr="http://www.achterdemuur.nl/ddr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81128"/>
            <a:ext cx="2962275" cy="1952625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B9ANADASIAAhEBAxEB/8QAGwABAQADAQEBAAAAAAAAAAAAAAYEBQcDAQL/xAA7EAABAwMABgkCAwYHAAAAAAAAAQIDBAURBhIhMVSRBxMVF0FhcaLRIlEUcrMzNkKBobEjJDKDlMHS/8QAGwEBAAIDAQEAAAAAAAAAAAAAAAQFAgMGAQf/xAAzEQACAQIDBgUCBAcAAAAAAAAAAQIDBBEUUhUhUaGx0RITFjFBInEFYYGRBjM0YsHh8P/aAAwDAQACEQMRAD8A4aAAAAAAAAAAAAAAAAAAAAAAAAAAAAAAAAAAAAAAAAAAAAAAAAAAAAAAAAAAAAAAAAAAAAAAAAAAAAAD7gYLHs6i4WPkOzqLhY+REzkODOj9NXOtc+xHYGCx7OouFj5Ds6i4WPkM5Dgx6auda59iOwMFj2dRcLHyHZ1FwsfIZyHBj01c61z7EdgYLHs6i4WPkOzqLhY+QzkODHpq51rn2I5EQ32gtrpbzpVQ2+vYr6ebrNdrXK1VxG5ybU80Q2XZ1FwsfI32g9FTQ6W258MLGOR0m1qbf2bzTcXsfJn4cU8H0MJ/w/XpRc5SWC3/AD2K3uv0X8KSdf8Afd8n4m6M9FIY3ySU06NYiucvXu2IhK9KulF3gvU1npqt0FI1jHqkX0ucqpnCu34ybDolr6m7W+50lfeqmRzdVI4pF1ljaqf6kc7OU8NXds8yh8m/jaq5lXeG54b/AGZBU6LqeDwmC229HzZnfiKWshpUc1qVL511VVd2WouuibF+rGPMp4OjXRKohZNBDLLFI1HMe2pcqORdyptOW6bXB9VeKqmnkWeamndEs2o1utq5buRPI6xNdZG9GUVelwSjqPwEapOjUVUdhEwifdV2J6km+p3MIUnSqSTk8Pdv9eJlLyFUkopOK/78j891+i+z/KT/APId8kR0o6J2nRyjt8trikjdPK9r9aRXZRETG/1Ju1aYX601a1UFyqJXqmHsqJHSNf6oq7/PedQ6UIo6qis/Xsa9FWR2FTxVGHsYXdnd01VquUXjyQoUo3b8umkmzh+BgsezqLhY+Q7OouFj5F1nIcGT/TVzrXPsR2BgsezqLhY+Q7OouFj5DOQ4MemrnWufYjsDBY9nUXCx8h2dRcLHyGchwY9NXOtc+xHYGCx7OouFj5Ds6i4WPkM5Dgx6auda59iOwMFj2dRcLHyHZ1FwsfIZyHBj01c61z7GSACsO1AAAAAAAAAHibrQv96bf+Z/6bzS+Ju9C/3pt/5pP03mqv8AyZ/Z9CLe/wBPP7M0vSJQrXaS6S13W4bQfh01cZ1tZGtxzypIT0lZQSysljlidHqpIqbm5TKIqps25OkaYWCroKO4uqZYn1OkN3jZG1mV6tiOcrc80Mel1qusqla1Hx1WlDY9VUzlkeXYx6YQn2lzGNvHwvGKSX7JJ/5PnFSH1s5q7KvVVVV2718T2Z1z2OY3rHta3WVqZVERPHHgbe8WT8Be6SjrZW00lSqPnR7kxTI6VyJnG76Ua7yyVkNjmtrIqOeDqJ6i118KZVF12o7XY7Kb9jiZO5hFRw34mtQbxIqOyzLSXOWfMclFBFN1e9XI9zURdnk7J1jT+Rs1qscrF+l7HOT0VrCV0dpGXS6Moo5kjS7aPtiRzkyiPZiPd6xKUGllJUW7RzRyirOr6+njfE9Y1y1dVrETC+iIVF7UU7imm96x3fk13Rcfg0cLqL+CVAB6d6AAAAAAAAAAAAAAAAAAAAAAAAPE3WhmzSm3/mk/TeaUzbVWdn3OjrP4YZUe/wDLuX+iqYVYuVOUV8p9CPdRcqE4rgXel1nrLvfrA6FGfhKKR882u9Ey76dVETeq7FJt1DcrFYI6OjbTu0ilqZa1yNjSbqUcmFcjl2NXVTGcLnb6lLpBZEu10ppqSDOuzrHV6SuyxqYwjMbPPb91U1bpl0btlLfqqOdtcjnwz0y6yvrHLnG1ftjWymzCbCutKzVGFOLT/t4vfue97n2ONlb0VF1Zv9Ohye92qrt1fDHdZmpUVMbKiVVVXOj11Vfr+7vFfU6HonDdrTXJbNJuqW3Uz309PO+PXSN7m7mSbFRqtd/1hCJvL5L/AHXtSis9QyKpkX/D618qzublXYVdu7wTcdC0WvtFpaylsy0stHBSYf1D5HSpUNam1usqZ+lVauFXOF8i7v5VMusY/G/23fboV1oqfnfX7HnZNErvaKnRqeVkD3UE8sU+pKmVjkXY5ucZRNZy/fZuNp0n/srb+eX+zTHpbBVTSUlZV0MtRC6d0fUTyva+nj18Nc3blMJldv2RTG6Q61k90ho4nK5KONUeuf43YXHrhE5lP45VruEm02k8cF/t/LL6wtY07mCpvH5/YlAAWJ1oAAAAAAAAAAAB0Xu/t3F1Xt+B3f27i6r2/BXg5HaFzr6HJZ651kh3f27i6r2/A7v7dxdV7fgrwNoXOvoM9c6yQ7v7dxdV7fgd39u4uq9vwV4G0LnX0GeudZId39u4uq9vwO7+3cXVe34K8DaFzr6DPXOskO7+38XVe34Hd/b+Lqvb8FeBtG519BnrnWau2UUlko2UzZZqqmYmEVyZfGn2RE3t/qnn4Z+rBUxtdiOViLlq7HJnGNn8lPU8ZKWJ7+sRFjkXe+NytVfXG/8AmanW8cvFL34kN4ttv5J3SHRGG63y0V7HyxtpHqkjY5nMwzCqmrhfpXWxuxnPkUjIIWP12QxtftXWa1EXbjP9k5IeS00udlbOiejP/J9/CMfjr3yTeUjvpX1amEXkbalxKpCMJT3RWHyYRgk20j4+d0yuipXeTpsZaz0+6+Xh4/ZZp+gdFLI+SWvrHve5XOc7Vyqr47iuRMIiJsRNyIDCndVKSwpPA30atSk24PBskO7+3cXVe34Hd/buLqvb8FeDPaFzr6EjPXOskO7+3cXVe34Hd/buLqvb8FeBtC519BnrnWSHd/buLqvb8Du/t3F1Xt+CvA2hc6+gz1zrJDu/t3F1Xt+B3f27i6r2/BXgbQudfQZ651kh3f27i6r2/A7v7dxdV7fgrwNoXOvoM9c6wACERQ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63500" y="-508000"/>
            <a:ext cx="1724025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B9ANADASIAAhEBAxEB/8QAGwABAQADAQEBAAAAAAAAAAAAAAYEBQcDAQL/xAA7EAABAwMABgkCAwYHAAAAAAAAAQIDBAURBhIhMVSRBxMVF0FhcaLRIlEUcrMzNkKBobEjJDKDlMHS/8QAGwEBAAIDAQEAAAAAAAAAAAAAAAQFAgMGAQf/xAAzEQACAQIDBgUCBAcAAAAAAAAAAQIDBBEUUhUhUaGx0RITFjFBInEFYYGRBjM0YsHh8P/aAAwDAQACEQMRAD8A4aAAAAAAAAAAAAAAAAAAAAAAAAAAAAAAAAAAAAAAAAAAAAAAAAAAAAAAAAAAAAAAAAAAAAAAAAAAAAAD7gYLHs6i4WPkOzqLhY+REzkODOj9NXOtc+xHYGCx7OouFj5Ds6i4WPkM5Dgx6auda59iOwMFj2dRcLHyHZ1FwsfIZyHBj01c61z7EdgYLHs6i4WPkOzqLhY+QzkODHpq51rn2I5EQ32gtrpbzpVQ2+vYr6ebrNdrXK1VxG5ybU80Q2XZ1FwsfI32g9FTQ6W258MLGOR0m1qbf2bzTcXsfJn4cU8H0MJ/w/XpRc5SWC3/AD2K3uv0X8KSdf8Afd8n4m6M9FIY3ySU06NYiucvXu2IhK9KulF3gvU1npqt0FI1jHqkX0ucqpnCu34ybDolr6m7W+50lfeqmRzdVI4pF1ljaqf6kc7OU8NXds8yh8m/jaq5lXeG54b/AGZBU6LqeDwmC229HzZnfiKWshpUc1qVL511VVd2WouuibF+rGPMp4OjXRKohZNBDLLFI1HMe2pcqORdyptOW6bXB9VeKqmnkWeamndEs2o1utq5buRPI6xNdZG9GUVelwSjqPwEapOjUVUdhEwifdV2J6km+p3MIUnSqSTk8Pdv9eJlLyFUkopOK/78j891+i+z/KT/APId8kR0o6J2nRyjt8trikjdPK9r9aRXZRETG/1Ju1aYX601a1UFyqJXqmHsqJHSNf6oq7/PedQ6UIo6qis/Xsa9FWR2FTxVGHsYXdnd01VquUXjyQoUo3b8umkmzh+BgsezqLhY+Q7OouFj5F1nIcGT/TVzrXPsR2BgsezqLhY+Q7OouFj5DOQ4MemrnWufYjsDBY9nUXCx8h2dRcLHyGchwY9NXOtc+xHYGCx7OouFj5Ds6i4WPkM5Dgx6auda59iOwMFj2dRcLHyHZ1FwsfIZyHBj01c61z7GSACsO1AAAAAAAAAHibrQv96bf+Z/6bzS+Ju9C/3pt/5pP03mqv8AyZ/Z9CLe/wBPP7M0vSJQrXaS6S13W4bQfh01cZ1tZGtxzypIT0lZQSysljlidHqpIqbm5TKIqps25OkaYWCroKO4uqZYn1OkN3jZG1mV6tiOcrc80Mel1qusqla1Hx1WlDY9VUzlkeXYx6YQn2lzGNvHwvGKSX7JJ/5PnFSH1s5q7KvVVVV2718T2Z1z2OY3rHta3WVqZVERPHHgbe8WT8Be6SjrZW00lSqPnR7kxTI6VyJnG76Ua7yyVkNjmtrIqOeDqJ6i118KZVF12o7XY7Kb9jiZO5hFRw34mtQbxIqOyzLSXOWfMclFBFN1e9XI9zURdnk7J1jT+Rs1qscrF+l7HOT0VrCV0dpGXS6Moo5kjS7aPtiRzkyiPZiPd6xKUGllJUW7RzRyirOr6+njfE9Y1y1dVrETC+iIVF7UU7imm96x3fk13Rcfg0cLqL+CVAB6d6AAAAAAAAAAAAAAAAAAAAAAAAPE3WhmzSm3/mk/TeaUzbVWdn3OjrP4YZUe/wDLuX+iqYVYuVOUV8p9CPdRcqE4rgXel1nrLvfrA6FGfhKKR882u9Ey76dVETeq7FJt1DcrFYI6OjbTu0ilqZa1yNjSbqUcmFcjl2NXVTGcLnb6lLpBZEu10ppqSDOuzrHV6SuyxqYwjMbPPb91U1bpl0btlLfqqOdtcjnwz0y6yvrHLnG1ftjWymzCbCutKzVGFOLT/t4vfue97n2ONlb0VF1Zv9Ohye92qrt1fDHdZmpUVMbKiVVVXOj11Vfr+7vFfU6HonDdrTXJbNJuqW3Uz309PO+PXSN7m7mSbFRqtd/1hCJvL5L/AHXtSis9QyKpkX/D618qzublXYVdu7wTcdC0WvtFpaylsy0stHBSYf1D5HSpUNam1usqZ+lVauFXOF8i7v5VMusY/G/23fboV1oqfnfX7HnZNErvaKnRqeVkD3UE8sU+pKmVjkXY5ucZRNZy/fZuNp0n/srb+eX+zTHpbBVTSUlZV0MtRC6d0fUTyva+nj18Nc3blMJldv2RTG6Q61k90ho4nK5KONUeuf43YXHrhE5lP45VruEm02k8cF/t/LL6wtY07mCpvH5/YlAAWJ1oAAAAAAAAAAAB0Xu/t3F1Xt+B3f27i6r2/BXg5HaFzr6HJZ651kh3f27i6r2/A7v7dxdV7fgrwNoXOvoM9c6yQ7v7dxdV7fgd39u4uq9vwV4G0LnX0GeudZId39u4uq9vwO7+3cXVe34K8DaFzr6DPXOskO7+38XVe34Hd/b+Lqvb8FeBtG519BnrnWau2UUlko2UzZZqqmYmEVyZfGn2RE3t/qnn4Z+rBUxtdiOViLlq7HJnGNn8lPU8ZKWJ7+sRFjkXe+NytVfXG/8AmanW8cvFL34kN4ttv5J3SHRGG63y0V7HyxtpHqkjY5nMwzCqmrhfpXWxuxnPkUjIIWP12QxtftXWa1EXbjP9k5IeS00udlbOiejP/J9/CMfjr3yTeUjvpX1amEXkbalxKpCMJT3RWHyYRgk20j4+d0yuipXeTpsZaz0+6+Xh4/ZZp+gdFLI+SWvrHve5XOc7Vyqr47iuRMIiJsRNyIDCndVKSwpPA30atSk24PBskO7+3cXVe34Hd/buLqvb8FeDPaFzr6EjPXOskO7+3cXVe34Hd/buLqvb8FeBtC519BnrnWSHd/buLqvb8Du/t3F1Xt+CvA2hc6+gz1zrJDu/t3F1Xt+B3f27i6r2/BXgbQudfQZ651kh3f27i6r2/A7v7dxdV7fgrwNoXOvoM9c6wACERQ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63500" y="-508000"/>
            <a:ext cx="1724025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B9ANADASIAAhEBAxEB/8QAGwABAQADAQEBAAAAAAAAAAAAAAYEBQcDAQL/xAA7EAABAwMABgkCAwYHAAAAAAAAAQIDBAURBhIhMVSRBxMVF0FhcaLRIlEUcrMzNkKBobEjJDKDlMHS/8QAGwEBAAIDAQEAAAAAAAAAAAAAAAQFAgMGAQf/xAAzEQACAQIDBgUCBAcAAAAAAAAAAQIDBBEUUhUhUaGx0RITFjFBInEFYYGRBjM0YsHh8P/aAAwDAQACEQMRAD8A4aAAAAAAAAAAAAAAAAAAAAAAAAAAAAAAAAAAAAAAAAAAAAAAAAAAAAAAAAAAAAAAAAAAAAAAAAAAAAAD7gYLHs6i4WPkOzqLhY+REzkODOj9NXOtc+xHYGCx7OouFj5Ds6i4WPkM5Dgx6auda59iOwMFj2dRcLHyHZ1FwsfIZyHBj01c61z7EdgYLHs6i4WPkOzqLhY+QzkODHpq51rn2I5EQ32gtrpbzpVQ2+vYr6ebrNdrXK1VxG5ybU80Q2XZ1FwsfI32g9FTQ6W258MLGOR0m1qbf2bzTcXsfJn4cU8H0MJ/w/XpRc5SWC3/AD2K3uv0X8KSdf8Afd8n4m6M9FIY3ySU06NYiucvXu2IhK9KulF3gvU1npqt0FI1jHqkX0ucqpnCu34ybDolr6m7W+50lfeqmRzdVI4pF1ljaqf6kc7OU8NXds8yh8m/jaq5lXeG54b/AGZBU6LqeDwmC229HzZnfiKWshpUc1qVL511VVd2WouuibF+rGPMp4OjXRKohZNBDLLFI1HMe2pcqORdyptOW6bXB9VeKqmnkWeamndEs2o1utq5buRPI6xNdZG9GUVelwSjqPwEapOjUVUdhEwifdV2J6km+p3MIUnSqSTk8Pdv9eJlLyFUkopOK/78j891+i+z/KT/APId8kR0o6J2nRyjt8trikjdPK9r9aRXZRETG/1Ju1aYX601a1UFyqJXqmHsqJHSNf6oq7/PedQ6UIo6qis/Xsa9FWR2FTxVGHsYXdnd01VquUXjyQoUo3b8umkmzh+BgsezqLhY+Q7OouFj5F1nIcGT/TVzrXPsR2BgsezqLhY+Q7OouFj5DOQ4MemrnWufYjsDBY9nUXCx8h2dRcLHyGchwY9NXOtc+xHYGCx7OouFj5Ds6i4WPkM5Dgx6auda59iOwMFj2dRcLHyHZ1FwsfIZyHBj01c61z7GSACsO1AAAAAAAAAHibrQv96bf+Z/6bzS+Ju9C/3pt/5pP03mqv8AyZ/Z9CLe/wBPP7M0vSJQrXaS6S13W4bQfh01cZ1tZGtxzypIT0lZQSysljlidHqpIqbm5TKIqps25OkaYWCroKO4uqZYn1OkN3jZG1mV6tiOcrc80Mel1qusqla1Hx1WlDY9VUzlkeXYx6YQn2lzGNvHwvGKSX7JJ/5PnFSH1s5q7KvVVVV2718T2Z1z2OY3rHta3WVqZVERPHHgbe8WT8Be6SjrZW00lSqPnR7kxTI6VyJnG76Ua7yyVkNjmtrIqOeDqJ6i118KZVF12o7XY7Kb9jiZO5hFRw34mtQbxIqOyzLSXOWfMclFBFN1e9XI9zURdnk7J1jT+Rs1qscrF+l7HOT0VrCV0dpGXS6Moo5kjS7aPtiRzkyiPZiPd6xKUGllJUW7RzRyirOr6+njfE9Y1y1dVrETC+iIVF7UU7imm96x3fk13Rcfg0cLqL+CVAB6d6AAAAAAAAAAAAAAAAAAAAAAAAPE3WhmzSm3/mk/TeaUzbVWdn3OjrP4YZUe/wDLuX+iqYVYuVOUV8p9CPdRcqE4rgXel1nrLvfrA6FGfhKKR882u9Ey76dVETeq7FJt1DcrFYI6OjbTu0ilqZa1yNjSbqUcmFcjl2NXVTGcLnb6lLpBZEu10ppqSDOuzrHV6SuyxqYwjMbPPb91U1bpl0btlLfqqOdtcjnwz0y6yvrHLnG1ftjWymzCbCutKzVGFOLT/t4vfue97n2ONlb0VF1Zv9Ohye92qrt1fDHdZmpUVMbKiVVVXOj11Vfr+7vFfU6HonDdrTXJbNJuqW3Uz309PO+PXSN7m7mSbFRqtd/1hCJvL5L/AHXtSis9QyKpkX/D618qzublXYVdu7wTcdC0WvtFpaylsy0stHBSYf1D5HSpUNam1usqZ+lVauFXOF8i7v5VMusY/G/23fboV1oqfnfX7HnZNErvaKnRqeVkD3UE8sU+pKmVjkXY5ucZRNZy/fZuNp0n/srb+eX+zTHpbBVTSUlZV0MtRC6d0fUTyva+nj18Nc3blMJldv2RTG6Q61k90ho4nK5KONUeuf43YXHrhE5lP45VruEm02k8cF/t/LL6wtY07mCpvH5/YlAAWJ1oAAAAAAAAAAAB0Xu/t3F1Xt+B3f27i6r2/BXg5HaFzr6HJZ651kh3f27i6r2/A7v7dxdV7fgrwNoXOvoM9c6yQ7v7dxdV7fgd39u4uq9vwV4G0LnX0GeudZId39u4uq9vwO7+3cXVe34K8DaFzr6DPXOskO7+38XVe34Hd/b+Lqvb8FeBtG519BnrnWau2UUlko2UzZZqqmYmEVyZfGn2RE3t/qnn4Z+rBUxtdiOViLlq7HJnGNn8lPU8ZKWJ7+sRFjkXe+NytVfXG/8AmanW8cvFL34kN4ttv5J3SHRGG63y0V7HyxtpHqkjY5nMwzCqmrhfpXWxuxnPkUjIIWP12QxtftXWa1EXbjP9k5IeS00udlbOiejP/J9/CMfjr3yTeUjvpX1amEXkbalxKpCMJT3RWHyYRgk20j4+d0yuipXeTpsZaz0+6+Xh4/ZZp+gdFLI+SWvrHve5XOc7Vyqr47iuRMIiJsRNyIDCndVKSwpPA30atSk24PBskO7+3cXVe34Hd/buLqvb8FeDPaFzr6EjPXOskO7+3cXVe34Hd/buLqvb8FeBtC519BnrnWSHd/buLqvb8Du/t3F1Xt+CvA2hc6+gz1zrJDu/t3F1Xt+B3f27i6r2/BXgbQudfQZ651kh3f27i6r2/A7v7dxdV7fgrwNoXOvoM9c6wACERQ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63500" y="-508000"/>
            <a:ext cx="1724025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6" name="Picture 10" descr="http://ecx.images-amazon.com/images/I/21AF9RKi%2BeL._SL500_AA300_.jpg"/>
          <p:cNvPicPr>
            <a:picLocks noChangeAspect="1" noChangeArrowheads="1"/>
          </p:cNvPicPr>
          <p:nvPr/>
        </p:nvPicPr>
        <p:blipFill>
          <a:blip r:embed="rId3" cstate="print"/>
          <a:srcRect b="20157"/>
          <a:stretch>
            <a:fillRect/>
          </a:stretch>
        </p:blipFill>
        <p:spPr bwMode="auto">
          <a:xfrm>
            <a:off x="4283968" y="2204864"/>
            <a:ext cx="2857500" cy="2281503"/>
          </a:xfrm>
          <a:prstGeom prst="rect">
            <a:avLst/>
          </a:prstGeom>
          <a:noFill/>
        </p:spPr>
      </p:pic>
      <p:sp>
        <p:nvSpPr>
          <p:cNvPr id="10" name="Stroomdiagram: Proces 9"/>
          <p:cNvSpPr/>
          <p:nvPr/>
        </p:nvSpPr>
        <p:spPr>
          <a:xfrm>
            <a:off x="7164288" y="2852936"/>
            <a:ext cx="1800200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Kapitalisme,</a:t>
            </a:r>
          </a:p>
          <a:p>
            <a:pPr algn="ctr"/>
            <a:r>
              <a:rPr lang="nl-NL" dirty="0" smtClean="0"/>
              <a:t>Bondgenoot VS</a:t>
            </a:r>
            <a:endParaRPr lang="nl-NL" dirty="0"/>
          </a:p>
        </p:txBody>
      </p:sp>
      <p:sp>
        <p:nvSpPr>
          <p:cNvPr id="11" name="Stroomdiagram: Proces 10"/>
          <p:cNvSpPr/>
          <p:nvPr/>
        </p:nvSpPr>
        <p:spPr>
          <a:xfrm>
            <a:off x="7164288" y="4797152"/>
            <a:ext cx="1800200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Communisme,</a:t>
            </a:r>
          </a:p>
          <a:p>
            <a:pPr algn="ctr"/>
            <a:r>
              <a:rPr lang="nl-NL" dirty="0" smtClean="0"/>
              <a:t>Bondgenoot SU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1949: wat een jaar!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 i="1" dirty="0" smtClean="0"/>
              <a:t>Wat is er in dit jaar allemaal gebeurd?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1. Duitsland is definitief gesplitst (in BRD en DDR)</a:t>
            </a:r>
          </a:p>
          <a:p>
            <a:pPr>
              <a:buNone/>
            </a:pPr>
            <a:r>
              <a:rPr lang="nl-NL" dirty="0" smtClean="0"/>
              <a:t>	2. NAVO opgericht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3. China communistisch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b="1" dirty="0" smtClean="0">
                <a:solidFill>
                  <a:srgbClr val="FF0000"/>
                </a:solidFill>
                <a:sym typeface="Wingdings" pitchFamily="2" charset="2"/>
              </a:rPr>
              <a:t>dominotheorie</a:t>
            </a:r>
            <a:r>
              <a:rPr lang="nl-NL" dirty="0" smtClean="0">
                <a:sym typeface="Wingdings" pitchFamily="2" charset="2"/>
              </a:rPr>
              <a:t>  Zuid-	</a:t>
            </a:r>
            <a:r>
              <a:rPr lang="nl-NL" dirty="0" err="1" smtClean="0">
                <a:sym typeface="Wingdings" pitchFamily="2" charset="2"/>
              </a:rPr>
              <a:t>Oost-Azie</a:t>
            </a:r>
            <a:r>
              <a:rPr lang="nl-NL" dirty="0" smtClean="0">
                <a:sym typeface="Wingdings" pitchFamily="2" charset="2"/>
              </a:rPr>
              <a:t> (Korea, Vietnam, Cambodja (</a:t>
            </a:r>
            <a:r>
              <a:rPr lang="nl-NL" dirty="0" err="1" smtClean="0">
                <a:sym typeface="Wingdings" pitchFamily="2" charset="2"/>
              </a:rPr>
              <a:t>guerilla’s</a:t>
            </a:r>
            <a:r>
              <a:rPr lang="nl-NL" dirty="0" smtClean="0">
                <a:sym typeface="Wingdings" pitchFamily="2" charset="2"/>
              </a:rPr>
              <a:t>)</a:t>
            </a:r>
            <a:endParaRPr lang="nl-NL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4. Sovjet Unie heeft atoombom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>
                <a:sym typeface="Wingdings" pitchFamily="2" charset="2"/>
              </a:rPr>
              <a:t> begin </a:t>
            </a:r>
            <a:r>
              <a:rPr lang="nl-NL" b="1" u="sng" dirty="0" smtClean="0">
                <a:solidFill>
                  <a:srgbClr val="FF0000"/>
                </a:solidFill>
                <a:sym typeface="Wingdings" pitchFamily="2" charset="2"/>
              </a:rPr>
              <a:t>bewapeningswedloop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i="1" dirty="0" smtClean="0">
                <a:sym typeface="Wingdings" pitchFamily="2" charset="2"/>
              </a:rPr>
              <a:t>(maken van atoombommen, ruimtevaart, lange afstandraketten)</a:t>
            </a:r>
          </a:p>
          <a:p>
            <a:pPr>
              <a:buNone/>
            </a:pPr>
            <a:r>
              <a:rPr lang="nl-NL" i="1" dirty="0" smtClean="0">
                <a:sym typeface="Wingdings" pitchFamily="2" charset="2"/>
              </a:rPr>
              <a:t>	 </a:t>
            </a:r>
            <a:r>
              <a:rPr lang="nl-NL" b="1" i="1" dirty="0" smtClean="0">
                <a:solidFill>
                  <a:srgbClr val="FF0000"/>
                </a:solidFill>
                <a:sym typeface="Wingdings" pitchFamily="2" charset="2"/>
              </a:rPr>
              <a:t>WEDERZIJDSE AFSCHRIKKING </a:t>
            </a:r>
            <a:r>
              <a:rPr lang="nl-NL" dirty="0" smtClean="0">
                <a:sym typeface="Wingdings" pitchFamily="2" charset="2"/>
              </a:rPr>
              <a:t>i.v.m. dreigende 	</a:t>
            </a:r>
            <a:r>
              <a:rPr lang="nl-NL" b="1" dirty="0" smtClean="0">
                <a:solidFill>
                  <a:srgbClr val="FF0000"/>
                </a:solidFill>
                <a:sym typeface="Wingdings" pitchFamily="2" charset="2"/>
              </a:rPr>
              <a:t>atoomoorlog</a:t>
            </a:r>
          </a:p>
        </p:txBody>
      </p:sp>
      <p:sp>
        <p:nvSpPr>
          <p:cNvPr id="4" name="Rechthoek 3"/>
          <p:cNvSpPr/>
          <p:nvPr/>
        </p:nvSpPr>
        <p:spPr>
          <a:xfrm>
            <a:off x="323528" y="6021288"/>
            <a:ext cx="6408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smtClean="0">
                <a:hlinkClick r:id="rId2"/>
              </a:rPr>
              <a:t>http://www.nrc.nl/nieuws/2015/06/16/rusland-koopt-meer-dan-veertig-langeafstandsraketten/</a:t>
            </a:r>
            <a:endParaRPr lang="nl-NL" sz="1000" dirty="0"/>
          </a:p>
        </p:txBody>
      </p:sp>
      <p:sp>
        <p:nvSpPr>
          <p:cNvPr id="5" name="Rechthoek 4"/>
          <p:cNvSpPr/>
          <p:nvPr/>
        </p:nvSpPr>
        <p:spPr>
          <a:xfrm>
            <a:off x="395536" y="63093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 smtClean="0">
                <a:hlinkClick r:id="rId3"/>
              </a:rPr>
              <a:t>http://nos.nl/artikel/2041839-koenders-navo-oefening-waarschuwing-voor-poetin.html</a:t>
            </a:r>
            <a:endParaRPr lang="nl-NL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De Tweede Wereldoorlog 1945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1763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Het einde was in zicht…</a:t>
            </a:r>
          </a:p>
          <a:p>
            <a:pPr>
              <a:buNone/>
            </a:pPr>
            <a:r>
              <a:rPr lang="nl-NL" sz="1400" dirty="0">
                <a:hlinkClick r:id="rId2"/>
              </a:rPr>
              <a:t>http://www.schooltv.nl/video/het-einde-van-de-tweede-wereldoorlog-duitsland-wordt-verslagen/#q=berlijn</a:t>
            </a:r>
            <a:endParaRPr lang="nl-NL" sz="1400" dirty="0"/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err="1" smtClean="0"/>
              <a:t>Hitler</a:t>
            </a:r>
            <a:r>
              <a:rPr lang="nl-NL" dirty="0" smtClean="0"/>
              <a:t> was aan het verliezen…. ondertussen werd er door andere grootmachten druk vergaderd over het lot van Europa.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Jalta-conf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294665" cy="6669360"/>
          </a:xfrm>
          <a:prstGeom prst="rect">
            <a:avLst/>
          </a:prstGeom>
          <a:noFill/>
        </p:spPr>
      </p:pic>
      <p:sp>
        <p:nvSpPr>
          <p:cNvPr id="5" name="Gekromd lint omhoog 4"/>
          <p:cNvSpPr/>
          <p:nvPr/>
        </p:nvSpPr>
        <p:spPr>
          <a:xfrm>
            <a:off x="467544" y="5445224"/>
            <a:ext cx="8064896" cy="90296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Conferentie van </a:t>
            </a:r>
            <a:r>
              <a:rPr lang="nl-NL" dirty="0" err="1" smtClean="0"/>
              <a:t>Jalta</a:t>
            </a:r>
            <a:endParaRPr lang="nl-NL" dirty="0" smtClean="0"/>
          </a:p>
          <a:p>
            <a:pPr algn="ctr"/>
            <a:r>
              <a:rPr lang="nl-NL" dirty="0" smtClean="0"/>
              <a:t>Februari 1945</a:t>
            </a:r>
          </a:p>
          <a:p>
            <a:pPr algn="ctr"/>
            <a:endParaRPr lang="nl-NL" dirty="0"/>
          </a:p>
        </p:txBody>
      </p:sp>
      <p:sp>
        <p:nvSpPr>
          <p:cNvPr id="8" name="Ovale toelichting 7"/>
          <p:cNvSpPr/>
          <p:nvPr/>
        </p:nvSpPr>
        <p:spPr>
          <a:xfrm>
            <a:off x="3203848" y="0"/>
            <a:ext cx="2498576" cy="1476744"/>
          </a:xfrm>
          <a:prstGeom prst="wedgeEllipseCallout">
            <a:avLst>
              <a:gd name="adj1" fmla="val -2396"/>
              <a:gd name="adj2" fmla="val 134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1. Alle Europese landen hebben recht op vrijheid en democratie</a:t>
            </a:r>
            <a:endParaRPr lang="nl-NL" dirty="0"/>
          </a:p>
        </p:txBody>
      </p:sp>
      <p:sp>
        <p:nvSpPr>
          <p:cNvPr id="9" name="Ovale toelichting 8"/>
          <p:cNvSpPr/>
          <p:nvPr/>
        </p:nvSpPr>
        <p:spPr>
          <a:xfrm>
            <a:off x="5796136" y="260648"/>
            <a:ext cx="2664296" cy="1476744"/>
          </a:xfrm>
          <a:prstGeom prst="wedgeEllipseCallout">
            <a:avLst>
              <a:gd name="adj1" fmla="val -2396"/>
              <a:gd name="adj2" fmla="val 134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2. </a:t>
            </a:r>
            <a:r>
              <a:rPr lang="nl-NL" dirty="0" err="1" smtClean="0"/>
              <a:t>Mmm</a:t>
            </a:r>
            <a:r>
              <a:rPr lang="nl-NL" dirty="0" smtClean="0"/>
              <a:t>, ik wil meer communistische landen, ter bescherming</a:t>
            </a:r>
            <a:endParaRPr lang="nl-NL" dirty="0"/>
          </a:p>
        </p:txBody>
      </p:sp>
      <p:sp>
        <p:nvSpPr>
          <p:cNvPr id="10" name="Ovale toelichting 9"/>
          <p:cNvSpPr/>
          <p:nvPr/>
        </p:nvSpPr>
        <p:spPr>
          <a:xfrm>
            <a:off x="467544" y="188640"/>
            <a:ext cx="2714600" cy="2160240"/>
          </a:xfrm>
          <a:prstGeom prst="wedgeEllipseCallout">
            <a:avLst>
              <a:gd name="adj1" fmla="val 35031"/>
              <a:gd name="adj2" fmla="val 79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r>
              <a:rPr lang="nl-NL" dirty="0" smtClean="0"/>
              <a:t>3. </a:t>
            </a:r>
            <a:r>
              <a:rPr lang="nl-NL" dirty="0" err="1" smtClean="0"/>
              <a:t>Pfff</a:t>
            </a:r>
            <a:r>
              <a:rPr lang="nl-NL" dirty="0" smtClean="0"/>
              <a:t>… communisme? Dat is juist slecht! Ik wil duidelijke afspraken!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Jalta-conf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294665" cy="6669360"/>
          </a:xfrm>
          <a:prstGeom prst="rect">
            <a:avLst/>
          </a:prstGeom>
          <a:noFill/>
        </p:spPr>
      </p:pic>
      <p:sp>
        <p:nvSpPr>
          <p:cNvPr id="3" name="Gekromd lint omhoog 2"/>
          <p:cNvSpPr/>
          <p:nvPr/>
        </p:nvSpPr>
        <p:spPr>
          <a:xfrm>
            <a:off x="467544" y="5445224"/>
            <a:ext cx="8064896" cy="90296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Conferentie van </a:t>
            </a:r>
            <a:r>
              <a:rPr lang="nl-NL" dirty="0" err="1" smtClean="0"/>
              <a:t>Jalta</a:t>
            </a:r>
            <a:endParaRPr lang="nl-NL" dirty="0" smtClean="0"/>
          </a:p>
          <a:p>
            <a:pPr algn="ctr"/>
            <a:r>
              <a:rPr lang="nl-NL" dirty="0" smtClean="0"/>
              <a:t>Februari 1945</a:t>
            </a:r>
          </a:p>
          <a:p>
            <a:pPr algn="ctr"/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067944" y="0"/>
            <a:ext cx="4226768" cy="1476744"/>
          </a:xfrm>
          <a:prstGeom prst="wedgeEllipseCallout">
            <a:avLst>
              <a:gd name="adj1" fmla="val -86917"/>
              <a:gd name="adj2" fmla="val 85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En… we moeten het ook nog hebben over Duitsland, wat gaat daar mee gebeuren? </a:t>
            </a:r>
            <a:endParaRPr lang="nl-NL" dirty="0"/>
          </a:p>
        </p:txBody>
      </p:sp>
      <p:sp>
        <p:nvSpPr>
          <p:cNvPr id="6" name="Ovale toelichting 5"/>
          <p:cNvSpPr/>
          <p:nvPr/>
        </p:nvSpPr>
        <p:spPr>
          <a:xfrm>
            <a:off x="-108520" y="260648"/>
            <a:ext cx="3240360" cy="3168352"/>
          </a:xfrm>
          <a:prstGeom prst="wedgeEllipseCallout">
            <a:avLst>
              <a:gd name="adj1" fmla="val 44704"/>
              <a:gd name="adj2" fmla="val 40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 smtClean="0"/>
              <a:t>We zullen Duitsland bezetten in </a:t>
            </a:r>
            <a:r>
              <a:rPr lang="nl-NL" sz="1600" b="1" dirty="0" smtClean="0"/>
              <a:t>4 bezettingszones </a:t>
            </a:r>
          </a:p>
          <a:p>
            <a:r>
              <a:rPr lang="nl-NL" sz="1600" dirty="0" smtClean="0"/>
              <a:t>EN</a:t>
            </a:r>
          </a:p>
          <a:p>
            <a:r>
              <a:rPr lang="nl-NL" sz="1600" dirty="0" smtClean="0"/>
              <a:t>We richten een internationale organisatie  (</a:t>
            </a:r>
            <a:r>
              <a:rPr lang="nl-NL" sz="1600" b="1" u="sng" dirty="0" smtClean="0"/>
              <a:t>VN</a:t>
            </a:r>
            <a:r>
              <a:rPr lang="nl-NL" sz="1600" dirty="0" smtClean="0"/>
              <a:t>) op die er voor gaat zorgen dat er geen grote oorlogen meer komen. 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8 mei 1945: capitulatie nazi-Duitsland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http://4en5mei.enschede.nl/images/Capitulatieparool.jpg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136474" cy="313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likopdewereld.nl/Ontwikkeling/images/stories/duitse%20de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540" y="1110259"/>
            <a:ext cx="5112568" cy="5505844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Duitsland: 4 bezettingszones </a:t>
            </a:r>
            <a:br>
              <a:rPr lang="nl-NL" b="1" u="sng" dirty="0" smtClean="0"/>
            </a:br>
            <a:r>
              <a:rPr lang="nl-NL" b="1" u="sng" dirty="0" smtClean="0"/>
              <a:t> mei 1945</a:t>
            </a:r>
            <a:endParaRPr lang="nl-NL" b="1" u="sng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36004" y="55561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http://www.schooltv.nl/video/histoclips-berlijn-en-de-koude-oorlog/#q=berlijn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Potsdam conference 1945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213269" cy="5268786"/>
          </a:xfrm>
          <a:prstGeom prst="rect">
            <a:avLst/>
          </a:prstGeom>
          <a:noFill/>
        </p:spPr>
      </p:pic>
      <p:sp>
        <p:nvSpPr>
          <p:cNvPr id="5" name="Gekromd lint omhoog 4"/>
          <p:cNvSpPr/>
          <p:nvPr/>
        </p:nvSpPr>
        <p:spPr>
          <a:xfrm>
            <a:off x="467544" y="5589240"/>
            <a:ext cx="8064896" cy="90296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Conferentie van </a:t>
            </a:r>
            <a:r>
              <a:rPr lang="nl-NL" dirty="0" err="1" smtClean="0"/>
              <a:t>Potsdam</a:t>
            </a:r>
            <a:endParaRPr lang="nl-NL" dirty="0" smtClean="0"/>
          </a:p>
          <a:p>
            <a:pPr algn="ctr"/>
            <a:r>
              <a:rPr lang="nl-NL" dirty="0" smtClean="0"/>
              <a:t>Juli – augustus 1945</a:t>
            </a:r>
          </a:p>
          <a:p>
            <a:pPr algn="ctr"/>
            <a:endParaRPr lang="nl-NL" dirty="0"/>
          </a:p>
        </p:txBody>
      </p:sp>
      <p:pic>
        <p:nvPicPr>
          <p:cNvPr id="19460" name="Picture 4" descr="File:Attlee, Truman and Stalin at Potsda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5797" y="548680"/>
            <a:ext cx="5518203" cy="4343798"/>
          </a:xfrm>
          <a:prstGeom prst="rect">
            <a:avLst/>
          </a:prstGeom>
          <a:noFill/>
        </p:spPr>
      </p:pic>
      <p:sp>
        <p:nvSpPr>
          <p:cNvPr id="7" name="Gekromd lint omhoog 6"/>
          <p:cNvSpPr/>
          <p:nvPr/>
        </p:nvSpPr>
        <p:spPr>
          <a:xfrm>
            <a:off x="323528" y="548680"/>
            <a:ext cx="1216152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GB</a:t>
            </a:r>
            <a:endParaRPr lang="nl-NL" dirty="0"/>
          </a:p>
        </p:txBody>
      </p:sp>
      <p:sp>
        <p:nvSpPr>
          <p:cNvPr id="8" name="Gekromd lint omhoog 7"/>
          <p:cNvSpPr/>
          <p:nvPr/>
        </p:nvSpPr>
        <p:spPr>
          <a:xfrm>
            <a:off x="2627784" y="548680"/>
            <a:ext cx="1216152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SU</a:t>
            </a:r>
            <a:endParaRPr lang="nl-NL" dirty="0"/>
          </a:p>
        </p:txBody>
      </p:sp>
      <p:sp>
        <p:nvSpPr>
          <p:cNvPr id="9" name="Gekromd lint omhoog 8"/>
          <p:cNvSpPr/>
          <p:nvPr/>
        </p:nvSpPr>
        <p:spPr>
          <a:xfrm>
            <a:off x="1475656" y="476672"/>
            <a:ext cx="1216152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VS</a:t>
            </a:r>
            <a:endParaRPr lang="nl-NL" dirty="0"/>
          </a:p>
        </p:txBody>
      </p:sp>
      <p:sp>
        <p:nvSpPr>
          <p:cNvPr id="10" name="Gekromd lint omhoog 9"/>
          <p:cNvSpPr/>
          <p:nvPr/>
        </p:nvSpPr>
        <p:spPr>
          <a:xfrm>
            <a:off x="4067944" y="404664"/>
            <a:ext cx="1216152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GB</a:t>
            </a:r>
            <a:endParaRPr lang="nl-NL" dirty="0"/>
          </a:p>
        </p:txBody>
      </p:sp>
      <p:sp>
        <p:nvSpPr>
          <p:cNvPr id="13" name="Gekromd lint omhoog 12"/>
          <p:cNvSpPr/>
          <p:nvPr/>
        </p:nvSpPr>
        <p:spPr>
          <a:xfrm>
            <a:off x="5652120" y="404664"/>
            <a:ext cx="1216152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VS</a:t>
            </a:r>
            <a:endParaRPr lang="nl-NL" dirty="0"/>
          </a:p>
        </p:txBody>
      </p:sp>
      <p:sp>
        <p:nvSpPr>
          <p:cNvPr id="14" name="Gekromd lint omhoog 13"/>
          <p:cNvSpPr/>
          <p:nvPr/>
        </p:nvSpPr>
        <p:spPr>
          <a:xfrm>
            <a:off x="7452320" y="404664"/>
            <a:ext cx="1216152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Conferentie van </a:t>
            </a:r>
            <a:r>
              <a:rPr lang="nl-NL" b="1" u="sng" dirty="0" err="1" smtClean="0"/>
              <a:t>Potsdam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b="1" dirty="0" smtClean="0"/>
              <a:t>Wanneer</a:t>
            </a:r>
            <a:r>
              <a:rPr lang="nl-NL" dirty="0" smtClean="0"/>
              <a:t>: juli en augustus 1945</a:t>
            </a:r>
          </a:p>
          <a:p>
            <a:pPr>
              <a:buNone/>
            </a:pPr>
            <a:r>
              <a:rPr lang="nl-NL" b="1" dirty="0" smtClean="0"/>
              <a:t>Waarom:</a:t>
            </a:r>
            <a:r>
              <a:rPr lang="nl-NL" dirty="0" smtClean="0"/>
              <a:t> over het lot van Duitsland beslissen</a:t>
            </a:r>
          </a:p>
          <a:p>
            <a:pPr>
              <a:buNone/>
            </a:pPr>
            <a:r>
              <a:rPr lang="nl-NL" b="1" dirty="0" smtClean="0"/>
              <a:t>Wie</a:t>
            </a:r>
            <a:r>
              <a:rPr lang="nl-NL" dirty="0" smtClean="0"/>
              <a:t>: Eerst </a:t>
            </a:r>
            <a:r>
              <a:rPr lang="nl-NL" dirty="0" err="1" smtClean="0"/>
              <a:t>Churchill</a:t>
            </a:r>
            <a:r>
              <a:rPr lang="nl-NL" dirty="0" smtClean="0"/>
              <a:t>, </a:t>
            </a:r>
            <a:r>
              <a:rPr lang="nl-NL" dirty="0" err="1" smtClean="0"/>
              <a:t>Truman</a:t>
            </a:r>
            <a:r>
              <a:rPr lang="nl-NL" dirty="0" smtClean="0"/>
              <a:t> en Stalin, later: </a:t>
            </a:r>
            <a:r>
              <a:rPr lang="nl-NL" dirty="0" err="1" smtClean="0"/>
              <a:t>Attlee</a:t>
            </a:r>
            <a:r>
              <a:rPr lang="nl-NL" dirty="0" smtClean="0"/>
              <a:t>, </a:t>
            </a:r>
            <a:r>
              <a:rPr lang="nl-NL" dirty="0" err="1" smtClean="0"/>
              <a:t>Truman</a:t>
            </a:r>
            <a:r>
              <a:rPr lang="nl-NL" dirty="0" smtClean="0"/>
              <a:t> en Stalin</a:t>
            </a:r>
          </a:p>
          <a:p>
            <a:pPr>
              <a:buNone/>
            </a:pPr>
            <a:r>
              <a:rPr lang="nl-NL" b="1" dirty="0" smtClean="0"/>
              <a:t>Waar</a:t>
            </a:r>
            <a:r>
              <a:rPr lang="nl-NL" dirty="0" smtClean="0"/>
              <a:t>: Potsdam in </a:t>
            </a:r>
            <a:r>
              <a:rPr lang="nl-NL" dirty="0" smtClean="0"/>
              <a:t>Duitsland</a:t>
            </a:r>
          </a:p>
          <a:p>
            <a:pPr>
              <a:buNone/>
            </a:pPr>
            <a:r>
              <a:rPr lang="nl-NL" b="1" dirty="0" smtClean="0"/>
              <a:t>Wat?</a:t>
            </a:r>
          </a:p>
          <a:p>
            <a:pPr>
              <a:buFontTx/>
              <a:buChar char="-"/>
            </a:pPr>
            <a:r>
              <a:rPr lang="nl-NL" dirty="0" smtClean="0"/>
              <a:t>VS wilden vrije verkiezingen, SU weigerde dit.</a:t>
            </a:r>
          </a:p>
          <a:p>
            <a:pPr>
              <a:buFontTx/>
              <a:buChar char="-"/>
            </a:pPr>
            <a:r>
              <a:rPr lang="nl-NL" dirty="0" smtClean="0"/>
              <a:t>Bepaling van de grenzen onenigheid. </a:t>
            </a:r>
            <a:endParaRPr lang="nl-NL" dirty="0" smtClean="0"/>
          </a:p>
          <a:p>
            <a:pPr>
              <a:buNone/>
            </a:pPr>
            <a:r>
              <a:rPr lang="nl-NL" b="1" dirty="0" smtClean="0"/>
              <a:t>Wat is de conclusie</a:t>
            </a:r>
            <a:r>
              <a:rPr lang="nl-NL" dirty="0" smtClean="0"/>
              <a:t>: Niet goed, onenigheid over bijna alles over het lot van Duitsland.  </a:t>
            </a:r>
          </a:p>
          <a:p>
            <a:pPr>
              <a:buNone/>
            </a:pPr>
            <a:r>
              <a:rPr lang="nl-NL" dirty="0" smtClean="0"/>
              <a:t>	VS en GB trokken naar elkaar toe, SU stond alleen: er </a:t>
            </a:r>
            <a:r>
              <a:rPr lang="nl-NL" u="sng" dirty="0" smtClean="0">
                <a:solidFill>
                  <a:srgbClr val="FF0000"/>
                </a:solidFill>
              </a:rPr>
              <a:t>ontstonden twee blokken</a:t>
            </a:r>
            <a:r>
              <a:rPr lang="nl-NL" dirty="0" smtClean="0"/>
              <a:t>.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332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hlinkClick r:id="rId2"/>
              </a:rPr>
              <a:t>http://teleblik.nl/media/1086416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634</Words>
  <Application>Microsoft Office PowerPoint</Application>
  <PresentationFormat>Diavoorstelling (4:3)</PresentationFormat>
  <Paragraphs>124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Office-thema</vt:lpstr>
      <vt:lpstr>Hoofdstuk 13 De wereld na 1945</vt:lpstr>
      <vt:lpstr>Kenmerkend aspect</vt:lpstr>
      <vt:lpstr>De Tweede Wereldoorlog 1945</vt:lpstr>
      <vt:lpstr>PowerPoint-presentatie</vt:lpstr>
      <vt:lpstr>PowerPoint-presentatie</vt:lpstr>
      <vt:lpstr>8 mei 1945: capitulatie nazi-Duitsland</vt:lpstr>
      <vt:lpstr>Duitsland: 4 bezettingszones   mei 1945</vt:lpstr>
      <vt:lpstr>PowerPoint-presentatie</vt:lpstr>
      <vt:lpstr>Conferentie van Potsdam</vt:lpstr>
      <vt:lpstr>Het ‘IJzeren gordijn’</vt:lpstr>
      <vt:lpstr>Gevolgen</vt:lpstr>
      <vt:lpstr>Het IJzeren Gordijn: de scheiding</vt:lpstr>
      <vt:lpstr>(USSR) Satellietstaten &amp; bufferzone</vt:lpstr>
      <vt:lpstr>(VS) Trumandoctrine/leer</vt:lpstr>
      <vt:lpstr>Gevolgen van de Trumanleer</vt:lpstr>
      <vt:lpstr>Trumanleer: splitsing is een feit!</vt:lpstr>
      <vt:lpstr>Nieuwe munt: geen eten!</vt:lpstr>
      <vt:lpstr>De Berlijnse blokkade</vt:lpstr>
      <vt:lpstr>Spotprenten over de Berlijnse blokkade: wat is de visie van de maker?</vt:lpstr>
      <vt:lpstr>De Berlijnse Blokkade</vt:lpstr>
      <vt:lpstr>Marshallplan</vt:lpstr>
      <vt:lpstr>NAVO (Noord-Atlantische Verdrags Organisatie) </vt:lpstr>
      <vt:lpstr>En Duitsland? </vt:lpstr>
      <vt:lpstr>1949: wat een jaar!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4 De Koude Oorlog</dc:title>
  <dc:creator>BMS</dc:creator>
  <cp:lastModifiedBy>Kristel Biemans</cp:lastModifiedBy>
  <cp:revision>46</cp:revision>
  <dcterms:created xsi:type="dcterms:W3CDTF">2012-05-08T09:39:27Z</dcterms:created>
  <dcterms:modified xsi:type="dcterms:W3CDTF">2016-11-23T10:37:35Z</dcterms:modified>
</cp:coreProperties>
</file>